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985" r:id="rId9"/>
    <p:sldId id="986" r:id="rId10"/>
    <p:sldId id="989" r:id="rId11"/>
    <p:sldId id="987" r:id="rId12"/>
    <p:sldId id="1060" r:id="rId13"/>
    <p:sldId id="988" r:id="rId14"/>
    <p:sldId id="1061" r:id="rId15"/>
    <p:sldId id="991" r:id="rId16"/>
    <p:sldId id="992" r:id="rId17"/>
    <p:sldId id="1059" r:id="rId18"/>
    <p:sldId id="1057" r:id="rId19"/>
    <p:sldId id="1058" r:id="rId20"/>
    <p:sldId id="1056" r:id="rId21"/>
    <p:sldId id="1062" r:id="rId22"/>
    <p:sldId id="993" r:id="rId23"/>
    <p:sldId id="104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888DF1-13F6-4B35-B15D-44586F19CA3D}" v="49" dt="2020-02-19T19:37:59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148" autoAdjust="0"/>
  </p:normalViewPr>
  <p:slideViewPr>
    <p:cSldViewPr snapToGrid="0">
      <p:cViewPr>
        <p:scale>
          <a:sx n="60" d="100"/>
          <a:sy n="60" d="100"/>
        </p:scale>
        <p:origin x="72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64E3FA-20FD-40B3-B8EC-9B742751B89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28DA28-76BD-4333-815A-B895BFCF501E}">
      <dgm:prSet phldrT="[Text]"/>
      <dgm:spPr/>
      <dgm:t>
        <a:bodyPr/>
        <a:lstStyle/>
        <a:p>
          <a:r>
            <a:rPr lang="en-US" dirty="0"/>
            <a:t>Subject-Oriented</a:t>
          </a:r>
        </a:p>
      </dgm:t>
    </dgm:pt>
    <dgm:pt modelId="{7D2E003B-D72E-4619-83C5-08B54B3AF870}" type="parTrans" cxnId="{19CE20C4-CAFC-4A19-9D42-42AB200BC392}">
      <dgm:prSet/>
      <dgm:spPr/>
      <dgm:t>
        <a:bodyPr/>
        <a:lstStyle/>
        <a:p>
          <a:endParaRPr lang="en-US"/>
        </a:p>
      </dgm:t>
    </dgm:pt>
    <dgm:pt modelId="{7349975C-AA5D-4611-BEAB-9C72568D5F53}" type="sibTrans" cxnId="{19CE20C4-CAFC-4A19-9D42-42AB200BC392}">
      <dgm:prSet/>
      <dgm:spPr/>
      <dgm:t>
        <a:bodyPr/>
        <a:lstStyle/>
        <a:p>
          <a:endParaRPr lang="en-US"/>
        </a:p>
      </dgm:t>
    </dgm:pt>
    <dgm:pt modelId="{820907B9-094D-4DCE-BF8C-98C45D58D2A5}">
      <dgm:prSet phldrT="[Text]"/>
      <dgm:spPr/>
      <dgm:t>
        <a:bodyPr/>
        <a:lstStyle/>
        <a:p>
          <a:r>
            <a:rPr lang="en-US" dirty="0"/>
            <a:t>Integrated</a:t>
          </a:r>
        </a:p>
      </dgm:t>
    </dgm:pt>
    <dgm:pt modelId="{815CF0B1-BFBC-48EB-8B61-3D594313EB03}" type="parTrans" cxnId="{47D7236F-28D9-4F5B-B7FD-7C0F17193AFF}">
      <dgm:prSet/>
      <dgm:spPr/>
      <dgm:t>
        <a:bodyPr/>
        <a:lstStyle/>
        <a:p>
          <a:endParaRPr lang="en-US"/>
        </a:p>
      </dgm:t>
    </dgm:pt>
    <dgm:pt modelId="{44346330-365C-427A-8762-5C23468B45F4}" type="sibTrans" cxnId="{47D7236F-28D9-4F5B-B7FD-7C0F17193AFF}">
      <dgm:prSet/>
      <dgm:spPr/>
      <dgm:t>
        <a:bodyPr/>
        <a:lstStyle/>
        <a:p>
          <a:endParaRPr lang="en-US"/>
        </a:p>
      </dgm:t>
    </dgm:pt>
    <dgm:pt modelId="{D06DD928-0E56-4F28-B88C-F333B0215FB1}">
      <dgm:prSet phldrT="[Text]"/>
      <dgm:spPr/>
      <dgm:t>
        <a:bodyPr/>
        <a:lstStyle/>
        <a:p>
          <a:r>
            <a:rPr lang="en-US" dirty="0"/>
            <a:t>Time-variant</a:t>
          </a:r>
        </a:p>
      </dgm:t>
    </dgm:pt>
    <dgm:pt modelId="{2C784A7A-3FD3-4E84-8018-E9797CB88814}" type="parTrans" cxnId="{8C2843F4-E277-4F42-8116-AC1A946DB768}">
      <dgm:prSet/>
      <dgm:spPr/>
      <dgm:t>
        <a:bodyPr/>
        <a:lstStyle/>
        <a:p>
          <a:endParaRPr lang="en-US"/>
        </a:p>
      </dgm:t>
    </dgm:pt>
    <dgm:pt modelId="{054C6AAC-1535-4C3E-A5F2-56ACA2C64884}" type="sibTrans" cxnId="{8C2843F4-E277-4F42-8116-AC1A946DB768}">
      <dgm:prSet/>
      <dgm:spPr/>
      <dgm:t>
        <a:bodyPr/>
        <a:lstStyle/>
        <a:p>
          <a:endParaRPr lang="en-US"/>
        </a:p>
      </dgm:t>
    </dgm:pt>
    <dgm:pt modelId="{62CC1F5B-79A6-4C8D-803D-4A1EB521D0C9}">
      <dgm:prSet phldrT="[Text]"/>
      <dgm:spPr/>
      <dgm:t>
        <a:bodyPr/>
        <a:lstStyle/>
        <a:p>
          <a:r>
            <a:rPr lang="en-US" dirty="0"/>
            <a:t>Nonvolatile</a:t>
          </a:r>
        </a:p>
      </dgm:t>
    </dgm:pt>
    <dgm:pt modelId="{FF0F30EC-E3DD-43F1-9E71-7F63E58DFB19}" type="parTrans" cxnId="{B5820224-CA61-475B-8F42-B99EA2873D80}">
      <dgm:prSet/>
      <dgm:spPr/>
      <dgm:t>
        <a:bodyPr/>
        <a:lstStyle/>
        <a:p>
          <a:endParaRPr lang="en-US"/>
        </a:p>
      </dgm:t>
    </dgm:pt>
    <dgm:pt modelId="{AACA2AC7-57BC-49E9-A001-2A71B3B343D6}" type="sibTrans" cxnId="{B5820224-CA61-475B-8F42-B99EA2873D80}">
      <dgm:prSet/>
      <dgm:spPr/>
      <dgm:t>
        <a:bodyPr/>
        <a:lstStyle/>
        <a:p>
          <a:endParaRPr lang="en-US"/>
        </a:p>
      </dgm:t>
    </dgm:pt>
    <dgm:pt modelId="{0F9083CF-FD5E-4827-B0F0-EC150E5AA580}" type="pres">
      <dgm:prSet presAssocID="{C664E3FA-20FD-40B3-B8EC-9B742751B892}" presName="linear" presStyleCnt="0">
        <dgm:presLayoutVars>
          <dgm:dir/>
          <dgm:animLvl val="lvl"/>
          <dgm:resizeHandles val="exact"/>
        </dgm:presLayoutVars>
      </dgm:prSet>
      <dgm:spPr/>
    </dgm:pt>
    <dgm:pt modelId="{DBA072D2-F38F-46AA-BA72-B1BCED975BA9}" type="pres">
      <dgm:prSet presAssocID="{5628DA28-76BD-4333-815A-B895BFCF501E}" presName="parentLin" presStyleCnt="0"/>
      <dgm:spPr/>
    </dgm:pt>
    <dgm:pt modelId="{28517818-DF4A-43B9-BB99-314CB123593D}" type="pres">
      <dgm:prSet presAssocID="{5628DA28-76BD-4333-815A-B895BFCF501E}" presName="parentLeftMargin" presStyleLbl="node1" presStyleIdx="0" presStyleCnt="4"/>
      <dgm:spPr/>
    </dgm:pt>
    <dgm:pt modelId="{1A98691B-7989-40F3-8751-58862BA7C653}" type="pres">
      <dgm:prSet presAssocID="{5628DA28-76BD-4333-815A-B895BFCF501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A91B73-A6B9-42E6-BA72-D20BE3B5C20D}" type="pres">
      <dgm:prSet presAssocID="{5628DA28-76BD-4333-815A-B895BFCF501E}" presName="negativeSpace" presStyleCnt="0"/>
      <dgm:spPr/>
    </dgm:pt>
    <dgm:pt modelId="{E7C39BFE-7C0F-433E-89DD-9A136B923961}" type="pres">
      <dgm:prSet presAssocID="{5628DA28-76BD-4333-815A-B895BFCF501E}" presName="childText" presStyleLbl="conFgAcc1" presStyleIdx="0" presStyleCnt="4">
        <dgm:presLayoutVars>
          <dgm:bulletEnabled val="1"/>
        </dgm:presLayoutVars>
      </dgm:prSet>
      <dgm:spPr/>
    </dgm:pt>
    <dgm:pt modelId="{E836F450-52BC-445A-B3CC-1CF86EECEC8D}" type="pres">
      <dgm:prSet presAssocID="{7349975C-AA5D-4611-BEAB-9C72568D5F53}" presName="spaceBetweenRectangles" presStyleCnt="0"/>
      <dgm:spPr/>
    </dgm:pt>
    <dgm:pt modelId="{0406E52B-B760-4520-95C7-1720B92FA8E9}" type="pres">
      <dgm:prSet presAssocID="{820907B9-094D-4DCE-BF8C-98C45D58D2A5}" presName="parentLin" presStyleCnt="0"/>
      <dgm:spPr/>
    </dgm:pt>
    <dgm:pt modelId="{271470F1-852B-43EB-A4F9-462B7F5220A4}" type="pres">
      <dgm:prSet presAssocID="{820907B9-094D-4DCE-BF8C-98C45D58D2A5}" presName="parentLeftMargin" presStyleLbl="node1" presStyleIdx="0" presStyleCnt="4"/>
      <dgm:spPr/>
    </dgm:pt>
    <dgm:pt modelId="{029A6C99-8C95-48E9-A32F-CCA4DFC9A670}" type="pres">
      <dgm:prSet presAssocID="{820907B9-094D-4DCE-BF8C-98C45D58D2A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376E84-A710-4042-BB43-F817D71C34BF}" type="pres">
      <dgm:prSet presAssocID="{820907B9-094D-4DCE-BF8C-98C45D58D2A5}" presName="negativeSpace" presStyleCnt="0"/>
      <dgm:spPr/>
    </dgm:pt>
    <dgm:pt modelId="{1B0E7575-3E5A-4282-8C46-A3536D540FAB}" type="pres">
      <dgm:prSet presAssocID="{820907B9-094D-4DCE-BF8C-98C45D58D2A5}" presName="childText" presStyleLbl="conFgAcc1" presStyleIdx="1" presStyleCnt="4">
        <dgm:presLayoutVars>
          <dgm:bulletEnabled val="1"/>
        </dgm:presLayoutVars>
      </dgm:prSet>
      <dgm:spPr/>
    </dgm:pt>
    <dgm:pt modelId="{F2CED4AB-44CC-40F9-AC60-40294EAA529B}" type="pres">
      <dgm:prSet presAssocID="{44346330-365C-427A-8762-5C23468B45F4}" presName="spaceBetweenRectangles" presStyleCnt="0"/>
      <dgm:spPr/>
    </dgm:pt>
    <dgm:pt modelId="{41F8172C-DF21-4ADE-A960-9C5439B2E6BE}" type="pres">
      <dgm:prSet presAssocID="{D06DD928-0E56-4F28-B88C-F333B0215FB1}" presName="parentLin" presStyleCnt="0"/>
      <dgm:spPr/>
    </dgm:pt>
    <dgm:pt modelId="{5F442EFB-9B3A-418C-8AE3-E42BBF79E931}" type="pres">
      <dgm:prSet presAssocID="{D06DD928-0E56-4F28-B88C-F333B0215FB1}" presName="parentLeftMargin" presStyleLbl="node1" presStyleIdx="1" presStyleCnt="4"/>
      <dgm:spPr/>
    </dgm:pt>
    <dgm:pt modelId="{6746E25C-A6E1-488D-92B5-02B8E934644C}" type="pres">
      <dgm:prSet presAssocID="{D06DD928-0E56-4F28-B88C-F333B0215F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BA5746E-518C-429A-9052-8A5A9AD8A3BD}" type="pres">
      <dgm:prSet presAssocID="{D06DD928-0E56-4F28-B88C-F333B0215FB1}" presName="negativeSpace" presStyleCnt="0"/>
      <dgm:spPr/>
    </dgm:pt>
    <dgm:pt modelId="{DC0D084F-E91B-4DD9-8E01-670EAF1AD889}" type="pres">
      <dgm:prSet presAssocID="{D06DD928-0E56-4F28-B88C-F333B0215FB1}" presName="childText" presStyleLbl="conFgAcc1" presStyleIdx="2" presStyleCnt="4">
        <dgm:presLayoutVars>
          <dgm:bulletEnabled val="1"/>
        </dgm:presLayoutVars>
      </dgm:prSet>
      <dgm:spPr/>
    </dgm:pt>
    <dgm:pt modelId="{4CC1B95B-0F24-47B6-9265-F765172BDA98}" type="pres">
      <dgm:prSet presAssocID="{054C6AAC-1535-4C3E-A5F2-56ACA2C64884}" presName="spaceBetweenRectangles" presStyleCnt="0"/>
      <dgm:spPr/>
    </dgm:pt>
    <dgm:pt modelId="{CE167459-DD03-4627-8F58-2C3A35CF6DDA}" type="pres">
      <dgm:prSet presAssocID="{62CC1F5B-79A6-4C8D-803D-4A1EB521D0C9}" presName="parentLin" presStyleCnt="0"/>
      <dgm:spPr/>
    </dgm:pt>
    <dgm:pt modelId="{17931595-BD45-47A5-A24C-0F82097F5ABE}" type="pres">
      <dgm:prSet presAssocID="{62CC1F5B-79A6-4C8D-803D-4A1EB521D0C9}" presName="parentLeftMargin" presStyleLbl="node1" presStyleIdx="2" presStyleCnt="4"/>
      <dgm:spPr/>
    </dgm:pt>
    <dgm:pt modelId="{A5990402-86D3-4FA4-98B5-83C551AEDFD2}" type="pres">
      <dgm:prSet presAssocID="{62CC1F5B-79A6-4C8D-803D-4A1EB521D0C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33F39F7-BE19-4EDE-8DD2-58322452C919}" type="pres">
      <dgm:prSet presAssocID="{62CC1F5B-79A6-4C8D-803D-4A1EB521D0C9}" presName="negativeSpace" presStyleCnt="0"/>
      <dgm:spPr/>
    </dgm:pt>
    <dgm:pt modelId="{7DD248D0-78A3-4E67-B985-983326AE6B99}" type="pres">
      <dgm:prSet presAssocID="{62CC1F5B-79A6-4C8D-803D-4A1EB521D0C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674BA03-E4A6-44D2-A48A-EB38201AA72B}" type="presOf" srcId="{5628DA28-76BD-4333-815A-B895BFCF501E}" destId="{28517818-DF4A-43B9-BB99-314CB123593D}" srcOrd="0" destOrd="0" presId="urn:microsoft.com/office/officeart/2005/8/layout/list1"/>
    <dgm:cxn modelId="{B5820224-CA61-475B-8F42-B99EA2873D80}" srcId="{C664E3FA-20FD-40B3-B8EC-9B742751B892}" destId="{62CC1F5B-79A6-4C8D-803D-4A1EB521D0C9}" srcOrd="3" destOrd="0" parTransId="{FF0F30EC-E3DD-43F1-9E71-7F63E58DFB19}" sibTransId="{AACA2AC7-57BC-49E9-A001-2A71B3B343D6}"/>
    <dgm:cxn modelId="{CAE3942D-BB26-40AA-92B3-B872DE9D55CC}" type="presOf" srcId="{820907B9-094D-4DCE-BF8C-98C45D58D2A5}" destId="{271470F1-852B-43EB-A4F9-462B7F5220A4}" srcOrd="0" destOrd="0" presId="urn:microsoft.com/office/officeart/2005/8/layout/list1"/>
    <dgm:cxn modelId="{0662B03B-4140-4679-8CF8-DC9C83FF7C50}" type="presOf" srcId="{C664E3FA-20FD-40B3-B8EC-9B742751B892}" destId="{0F9083CF-FD5E-4827-B0F0-EC150E5AA580}" srcOrd="0" destOrd="0" presId="urn:microsoft.com/office/officeart/2005/8/layout/list1"/>
    <dgm:cxn modelId="{335EEE6A-16EC-4B6F-8997-3B7CB929F0A9}" type="presOf" srcId="{820907B9-094D-4DCE-BF8C-98C45D58D2A5}" destId="{029A6C99-8C95-48E9-A32F-CCA4DFC9A670}" srcOrd="1" destOrd="0" presId="urn:microsoft.com/office/officeart/2005/8/layout/list1"/>
    <dgm:cxn modelId="{47D7236F-28D9-4F5B-B7FD-7C0F17193AFF}" srcId="{C664E3FA-20FD-40B3-B8EC-9B742751B892}" destId="{820907B9-094D-4DCE-BF8C-98C45D58D2A5}" srcOrd="1" destOrd="0" parTransId="{815CF0B1-BFBC-48EB-8B61-3D594313EB03}" sibTransId="{44346330-365C-427A-8762-5C23468B45F4}"/>
    <dgm:cxn modelId="{49C8B679-8D14-4350-AEE3-AB404FEA75C1}" type="presOf" srcId="{D06DD928-0E56-4F28-B88C-F333B0215FB1}" destId="{6746E25C-A6E1-488D-92B5-02B8E934644C}" srcOrd="1" destOrd="0" presId="urn:microsoft.com/office/officeart/2005/8/layout/list1"/>
    <dgm:cxn modelId="{81CB037C-520B-47F4-A691-687E95FD56FC}" type="presOf" srcId="{5628DA28-76BD-4333-815A-B895BFCF501E}" destId="{1A98691B-7989-40F3-8751-58862BA7C653}" srcOrd="1" destOrd="0" presId="urn:microsoft.com/office/officeart/2005/8/layout/list1"/>
    <dgm:cxn modelId="{C94CC889-D210-4A9C-8667-9599A1A6D11B}" type="presOf" srcId="{62CC1F5B-79A6-4C8D-803D-4A1EB521D0C9}" destId="{17931595-BD45-47A5-A24C-0F82097F5ABE}" srcOrd="0" destOrd="0" presId="urn:microsoft.com/office/officeart/2005/8/layout/list1"/>
    <dgm:cxn modelId="{6E3EC1B4-907E-4861-BA8B-6E3C08F9A585}" type="presOf" srcId="{62CC1F5B-79A6-4C8D-803D-4A1EB521D0C9}" destId="{A5990402-86D3-4FA4-98B5-83C551AEDFD2}" srcOrd="1" destOrd="0" presId="urn:microsoft.com/office/officeart/2005/8/layout/list1"/>
    <dgm:cxn modelId="{19CE20C4-CAFC-4A19-9D42-42AB200BC392}" srcId="{C664E3FA-20FD-40B3-B8EC-9B742751B892}" destId="{5628DA28-76BD-4333-815A-B895BFCF501E}" srcOrd="0" destOrd="0" parTransId="{7D2E003B-D72E-4619-83C5-08B54B3AF870}" sibTransId="{7349975C-AA5D-4611-BEAB-9C72568D5F53}"/>
    <dgm:cxn modelId="{F7EBEFD8-1B98-47CC-A03B-33171DAD71D4}" type="presOf" srcId="{D06DD928-0E56-4F28-B88C-F333B0215FB1}" destId="{5F442EFB-9B3A-418C-8AE3-E42BBF79E931}" srcOrd="0" destOrd="0" presId="urn:microsoft.com/office/officeart/2005/8/layout/list1"/>
    <dgm:cxn modelId="{8C2843F4-E277-4F42-8116-AC1A946DB768}" srcId="{C664E3FA-20FD-40B3-B8EC-9B742751B892}" destId="{D06DD928-0E56-4F28-B88C-F333B0215FB1}" srcOrd="2" destOrd="0" parTransId="{2C784A7A-3FD3-4E84-8018-E9797CB88814}" sibTransId="{054C6AAC-1535-4C3E-A5F2-56ACA2C64884}"/>
    <dgm:cxn modelId="{95E52561-2BFB-4945-8FA5-AC3DBA15A964}" type="presParOf" srcId="{0F9083CF-FD5E-4827-B0F0-EC150E5AA580}" destId="{DBA072D2-F38F-46AA-BA72-B1BCED975BA9}" srcOrd="0" destOrd="0" presId="urn:microsoft.com/office/officeart/2005/8/layout/list1"/>
    <dgm:cxn modelId="{AD9BC0E8-A9EA-47ED-85BC-C80E002AEA5F}" type="presParOf" srcId="{DBA072D2-F38F-46AA-BA72-B1BCED975BA9}" destId="{28517818-DF4A-43B9-BB99-314CB123593D}" srcOrd="0" destOrd="0" presId="urn:microsoft.com/office/officeart/2005/8/layout/list1"/>
    <dgm:cxn modelId="{D7B55329-F1DA-4261-B4A8-A302616DE7E5}" type="presParOf" srcId="{DBA072D2-F38F-46AA-BA72-B1BCED975BA9}" destId="{1A98691B-7989-40F3-8751-58862BA7C653}" srcOrd="1" destOrd="0" presId="urn:microsoft.com/office/officeart/2005/8/layout/list1"/>
    <dgm:cxn modelId="{DDDB3C6D-EEC2-42E9-9B81-AED77F411F00}" type="presParOf" srcId="{0F9083CF-FD5E-4827-B0F0-EC150E5AA580}" destId="{91A91B73-A6B9-42E6-BA72-D20BE3B5C20D}" srcOrd="1" destOrd="0" presId="urn:microsoft.com/office/officeart/2005/8/layout/list1"/>
    <dgm:cxn modelId="{0D2AA5A1-666A-4524-8E32-8E5AC6321852}" type="presParOf" srcId="{0F9083CF-FD5E-4827-B0F0-EC150E5AA580}" destId="{E7C39BFE-7C0F-433E-89DD-9A136B923961}" srcOrd="2" destOrd="0" presId="urn:microsoft.com/office/officeart/2005/8/layout/list1"/>
    <dgm:cxn modelId="{2824F35A-281E-470E-AF4A-A1335CA81A5E}" type="presParOf" srcId="{0F9083CF-FD5E-4827-B0F0-EC150E5AA580}" destId="{E836F450-52BC-445A-B3CC-1CF86EECEC8D}" srcOrd="3" destOrd="0" presId="urn:microsoft.com/office/officeart/2005/8/layout/list1"/>
    <dgm:cxn modelId="{688A0B55-064B-487C-9C6A-E6E43424F433}" type="presParOf" srcId="{0F9083CF-FD5E-4827-B0F0-EC150E5AA580}" destId="{0406E52B-B760-4520-95C7-1720B92FA8E9}" srcOrd="4" destOrd="0" presId="urn:microsoft.com/office/officeart/2005/8/layout/list1"/>
    <dgm:cxn modelId="{51A22B0D-58A1-4881-854C-96DCCA88ED9B}" type="presParOf" srcId="{0406E52B-B760-4520-95C7-1720B92FA8E9}" destId="{271470F1-852B-43EB-A4F9-462B7F5220A4}" srcOrd="0" destOrd="0" presId="urn:microsoft.com/office/officeart/2005/8/layout/list1"/>
    <dgm:cxn modelId="{5AEE64CB-7C99-4B7B-ADD0-FE24F16F3D57}" type="presParOf" srcId="{0406E52B-B760-4520-95C7-1720B92FA8E9}" destId="{029A6C99-8C95-48E9-A32F-CCA4DFC9A670}" srcOrd="1" destOrd="0" presId="urn:microsoft.com/office/officeart/2005/8/layout/list1"/>
    <dgm:cxn modelId="{8843BF62-A914-467D-A1BC-AD5A6E0D76C6}" type="presParOf" srcId="{0F9083CF-FD5E-4827-B0F0-EC150E5AA580}" destId="{72376E84-A710-4042-BB43-F817D71C34BF}" srcOrd="5" destOrd="0" presId="urn:microsoft.com/office/officeart/2005/8/layout/list1"/>
    <dgm:cxn modelId="{57CD26BD-9C39-4FD7-B297-1C3BB08BBAD8}" type="presParOf" srcId="{0F9083CF-FD5E-4827-B0F0-EC150E5AA580}" destId="{1B0E7575-3E5A-4282-8C46-A3536D540FAB}" srcOrd="6" destOrd="0" presId="urn:microsoft.com/office/officeart/2005/8/layout/list1"/>
    <dgm:cxn modelId="{9ADDAB0D-4F3C-4A2C-A817-4DE57C2898A5}" type="presParOf" srcId="{0F9083CF-FD5E-4827-B0F0-EC150E5AA580}" destId="{F2CED4AB-44CC-40F9-AC60-40294EAA529B}" srcOrd="7" destOrd="0" presId="urn:microsoft.com/office/officeart/2005/8/layout/list1"/>
    <dgm:cxn modelId="{22390C0E-DE3F-45FE-8B00-D1FEF4EB32CD}" type="presParOf" srcId="{0F9083CF-FD5E-4827-B0F0-EC150E5AA580}" destId="{41F8172C-DF21-4ADE-A960-9C5439B2E6BE}" srcOrd="8" destOrd="0" presId="urn:microsoft.com/office/officeart/2005/8/layout/list1"/>
    <dgm:cxn modelId="{AE23161A-C50F-42DE-A393-9694290A04E1}" type="presParOf" srcId="{41F8172C-DF21-4ADE-A960-9C5439B2E6BE}" destId="{5F442EFB-9B3A-418C-8AE3-E42BBF79E931}" srcOrd="0" destOrd="0" presId="urn:microsoft.com/office/officeart/2005/8/layout/list1"/>
    <dgm:cxn modelId="{3522B7AB-24E5-4DA7-9150-225DAC56568B}" type="presParOf" srcId="{41F8172C-DF21-4ADE-A960-9C5439B2E6BE}" destId="{6746E25C-A6E1-488D-92B5-02B8E934644C}" srcOrd="1" destOrd="0" presId="urn:microsoft.com/office/officeart/2005/8/layout/list1"/>
    <dgm:cxn modelId="{9685307D-41B3-4702-AEA7-611BC675A8D9}" type="presParOf" srcId="{0F9083CF-FD5E-4827-B0F0-EC150E5AA580}" destId="{6BA5746E-518C-429A-9052-8A5A9AD8A3BD}" srcOrd="9" destOrd="0" presId="urn:microsoft.com/office/officeart/2005/8/layout/list1"/>
    <dgm:cxn modelId="{57844488-7F10-4F25-A5D2-95E05527FC0D}" type="presParOf" srcId="{0F9083CF-FD5E-4827-B0F0-EC150E5AA580}" destId="{DC0D084F-E91B-4DD9-8E01-670EAF1AD889}" srcOrd="10" destOrd="0" presId="urn:microsoft.com/office/officeart/2005/8/layout/list1"/>
    <dgm:cxn modelId="{17A5C567-EF6B-4D12-B0F0-9C187C1425FC}" type="presParOf" srcId="{0F9083CF-FD5E-4827-B0F0-EC150E5AA580}" destId="{4CC1B95B-0F24-47B6-9265-F765172BDA98}" srcOrd="11" destOrd="0" presId="urn:microsoft.com/office/officeart/2005/8/layout/list1"/>
    <dgm:cxn modelId="{CB309196-57FE-4F41-98FC-4263047B7CA1}" type="presParOf" srcId="{0F9083CF-FD5E-4827-B0F0-EC150E5AA580}" destId="{CE167459-DD03-4627-8F58-2C3A35CF6DDA}" srcOrd="12" destOrd="0" presId="urn:microsoft.com/office/officeart/2005/8/layout/list1"/>
    <dgm:cxn modelId="{FA874EFF-274F-48C3-99BF-FA45B7F326DE}" type="presParOf" srcId="{CE167459-DD03-4627-8F58-2C3A35CF6DDA}" destId="{17931595-BD45-47A5-A24C-0F82097F5ABE}" srcOrd="0" destOrd="0" presId="urn:microsoft.com/office/officeart/2005/8/layout/list1"/>
    <dgm:cxn modelId="{E3D12FDE-00E1-4C49-ABE7-09988B100ADA}" type="presParOf" srcId="{CE167459-DD03-4627-8F58-2C3A35CF6DDA}" destId="{A5990402-86D3-4FA4-98B5-83C551AEDFD2}" srcOrd="1" destOrd="0" presId="urn:microsoft.com/office/officeart/2005/8/layout/list1"/>
    <dgm:cxn modelId="{D5E7A0A2-2734-4F96-B807-93D5FD1FA630}" type="presParOf" srcId="{0F9083CF-FD5E-4827-B0F0-EC150E5AA580}" destId="{E33F39F7-BE19-4EDE-8DD2-58322452C919}" srcOrd="13" destOrd="0" presId="urn:microsoft.com/office/officeart/2005/8/layout/list1"/>
    <dgm:cxn modelId="{7D4ECBDE-5B4E-4D50-BFC6-ADD95EE25C84}" type="presParOf" srcId="{0F9083CF-FD5E-4827-B0F0-EC150E5AA580}" destId="{7DD248D0-78A3-4E67-B985-983326AE6B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39BFE-7C0F-433E-89DD-9A136B923961}">
      <dsp:nvSpPr>
        <dsp:cNvPr id="0" name=""/>
        <dsp:cNvSpPr/>
      </dsp:nvSpPr>
      <dsp:spPr>
        <a:xfrm>
          <a:off x="0" y="463085"/>
          <a:ext cx="55102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98691B-7989-40F3-8751-58862BA7C653}">
      <dsp:nvSpPr>
        <dsp:cNvPr id="0" name=""/>
        <dsp:cNvSpPr/>
      </dsp:nvSpPr>
      <dsp:spPr>
        <a:xfrm>
          <a:off x="275510" y="35045"/>
          <a:ext cx="3857148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91" tIns="0" rIns="145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Subject-Oriented</a:t>
          </a:r>
        </a:p>
      </dsp:txBody>
      <dsp:txXfrm>
        <a:off x="317300" y="76835"/>
        <a:ext cx="3773568" cy="772500"/>
      </dsp:txXfrm>
    </dsp:sp>
    <dsp:sp modelId="{1B0E7575-3E5A-4282-8C46-A3536D540FAB}">
      <dsp:nvSpPr>
        <dsp:cNvPr id="0" name=""/>
        <dsp:cNvSpPr/>
      </dsp:nvSpPr>
      <dsp:spPr>
        <a:xfrm>
          <a:off x="0" y="1778525"/>
          <a:ext cx="55102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A6C99-8C95-48E9-A32F-CCA4DFC9A670}">
      <dsp:nvSpPr>
        <dsp:cNvPr id="0" name=""/>
        <dsp:cNvSpPr/>
      </dsp:nvSpPr>
      <dsp:spPr>
        <a:xfrm>
          <a:off x="275510" y="1350485"/>
          <a:ext cx="3857148" cy="856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91" tIns="0" rIns="145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Integrated</a:t>
          </a:r>
        </a:p>
      </dsp:txBody>
      <dsp:txXfrm>
        <a:off x="317300" y="1392275"/>
        <a:ext cx="3773568" cy="772500"/>
      </dsp:txXfrm>
    </dsp:sp>
    <dsp:sp modelId="{DC0D084F-E91B-4DD9-8E01-670EAF1AD889}">
      <dsp:nvSpPr>
        <dsp:cNvPr id="0" name=""/>
        <dsp:cNvSpPr/>
      </dsp:nvSpPr>
      <dsp:spPr>
        <a:xfrm>
          <a:off x="0" y="3093965"/>
          <a:ext cx="55102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6E25C-A6E1-488D-92B5-02B8E934644C}">
      <dsp:nvSpPr>
        <dsp:cNvPr id="0" name=""/>
        <dsp:cNvSpPr/>
      </dsp:nvSpPr>
      <dsp:spPr>
        <a:xfrm>
          <a:off x="275510" y="2665925"/>
          <a:ext cx="3857148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91" tIns="0" rIns="145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Time-variant</a:t>
          </a:r>
        </a:p>
      </dsp:txBody>
      <dsp:txXfrm>
        <a:off x="317300" y="2707715"/>
        <a:ext cx="3773568" cy="772500"/>
      </dsp:txXfrm>
    </dsp:sp>
    <dsp:sp modelId="{7DD248D0-78A3-4E67-B985-983326AE6B99}">
      <dsp:nvSpPr>
        <dsp:cNvPr id="0" name=""/>
        <dsp:cNvSpPr/>
      </dsp:nvSpPr>
      <dsp:spPr>
        <a:xfrm>
          <a:off x="0" y="4409405"/>
          <a:ext cx="55102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90402-86D3-4FA4-98B5-83C551AEDFD2}">
      <dsp:nvSpPr>
        <dsp:cNvPr id="0" name=""/>
        <dsp:cNvSpPr/>
      </dsp:nvSpPr>
      <dsp:spPr>
        <a:xfrm>
          <a:off x="275510" y="3981365"/>
          <a:ext cx="3857148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91" tIns="0" rIns="145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Nonvolatile</a:t>
          </a:r>
        </a:p>
      </dsp:txBody>
      <dsp:txXfrm>
        <a:off x="317300" y="4023155"/>
        <a:ext cx="3773568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79DB8-84A5-404A-B03B-2CC1D5A79698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7FFB6-964C-4FF9-955F-07FEA35CF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9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warehouse4u.info/OLTP-vs-OLAP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dwh/dwh_overview.htm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-end-to-end-project-on-time-series-analysis-and-forecasting-with-python-4835e6bf050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data warehouse is a copy of transaction data specifically structured for query and analysis.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 resource planning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the integrated management of main business processes, often in real time and mediated by software and technology.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stands for Extract, Transform and Load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en-US" sz="2000" dirty="0"/>
              <a:t>Defined in many different ways, but not rigorously.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000" dirty="0"/>
              <a:t>A decision support database that is maintained </a:t>
            </a:r>
            <a:r>
              <a:rPr lang="en-US" altLang="en-US" sz="2000" dirty="0">
                <a:solidFill>
                  <a:schemeClr val="hlink"/>
                </a:solidFill>
              </a:rPr>
              <a:t>separately </a:t>
            </a:r>
            <a:r>
              <a:rPr lang="en-US" altLang="en-US" sz="2000" dirty="0"/>
              <a:t>from the organization’s operational database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000" dirty="0"/>
              <a:t>Support </a:t>
            </a:r>
            <a:r>
              <a:rPr lang="en-US" altLang="en-US" sz="2000" dirty="0">
                <a:solidFill>
                  <a:schemeClr val="hlink"/>
                </a:solidFill>
              </a:rPr>
              <a:t>information processing</a:t>
            </a:r>
            <a:r>
              <a:rPr lang="en-US" altLang="en-US" sz="2000" dirty="0"/>
              <a:t> by providing a solid platform of consolidated, historical data for analysis.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 sz="2000" dirty="0">
                <a:solidFill>
                  <a:srgbClr val="157573"/>
                </a:solidFill>
              </a:rPr>
              <a:t>“A data warehouse is a</a:t>
            </a:r>
            <a:r>
              <a:rPr lang="en-US" altLang="en-US" sz="2000" dirty="0"/>
              <a:t> </a:t>
            </a:r>
            <a:r>
              <a:rPr lang="en-US" altLang="en-US" sz="2000" u="sng" dirty="0">
                <a:solidFill>
                  <a:schemeClr val="hlink"/>
                </a:solidFill>
              </a:rPr>
              <a:t>subject-oriented</a:t>
            </a:r>
            <a:r>
              <a:rPr lang="en-US" altLang="en-US" sz="2000" dirty="0"/>
              <a:t>,</a:t>
            </a:r>
            <a:r>
              <a:rPr lang="en-US" altLang="en-US" sz="2000" u="sng" dirty="0">
                <a:solidFill>
                  <a:schemeClr val="hlink"/>
                </a:solidFill>
              </a:rPr>
              <a:t> integrated</a:t>
            </a:r>
            <a:r>
              <a:rPr lang="en-US" altLang="en-US" sz="2000" dirty="0"/>
              <a:t>, </a:t>
            </a:r>
            <a:r>
              <a:rPr lang="en-US" altLang="en-US" sz="2000" u="sng" dirty="0">
                <a:solidFill>
                  <a:schemeClr val="hlink"/>
                </a:solidFill>
              </a:rPr>
              <a:t>time-variant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157573"/>
                </a:solidFill>
              </a:rPr>
              <a:t>and </a:t>
            </a:r>
            <a:r>
              <a:rPr lang="en-US" altLang="en-US" sz="2000" u="sng" dirty="0">
                <a:solidFill>
                  <a:schemeClr val="hlink"/>
                </a:solidFill>
              </a:rPr>
              <a:t>nonvolatile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157573"/>
                </a:solidFill>
              </a:rPr>
              <a:t>collection of data in support of management’s decision-making process.”—W. H. </a:t>
            </a:r>
            <a:r>
              <a:rPr lang="en-US" altLang="en-US" sz="2000" dirty="0" err="1">
                <a:solidFill>
                  <a:srgbClr val="157573"/>
                </a:solidFill>
              </a:rPr>
              <a:t>Inmon</a:t>
            </a:r>
            <a:endParaRPr lang="en-US" altLang="en-US" sz="2000" dirty="0">
              <a:solidFill>
                <a:srgbClr val="157573"/>
              </a:solidFill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en-US" sz="2000" dirty="0"/>
              <a:t>Data warehousing: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000" dirty="0"/>
              <a:t>The process of constructing and using data warehouses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85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Mart</a:t>
            </a:r>
          </a:p>
          <a:p>
            <a:pPr lvl="1"/>
            <a:r>
              <a:rPr lang="en-US" dirty="0"/>
              <a:t>Summarized</a:t>
            </a:r>
          </a:p>
          <a:p>
            <a:pPr lvl="1"/>
            <a:r>
              <a:rPr lang="en-US" dirty="0"/>
              <a:t>Specific to audience and purpose</a:t>
            </a:r>
          </a:p>
          <a:p>
            <a:pPr lvl="1"/>
            <a:r>
              <a:rPr lang="en-US" dirty="0"/>
              <a:t>Generated by, or contracted by, local department of the enterprise</a:t>
            </a:r>
          </a:p>
          <a:p>
            <a:pPr lvl="1"/>
            <a:r>
              <a:rPr lang="en-US" dirty="0"/>
              <a:t>Not typically built within the enterprise data warehouse structure</a:t>
            </a:r>
          </a:p>
          <a:p>
            <a:pPr lvl="2"/>
            <a:r>
              <a:rPr lang="en-US" dirty="0"/>
              <a:t>Could be </a:t>
            </a:r>
            <a:r>
              <a:rPr lang="en-US" b="1" dirty="0"/>
              <a:t>Dependent</a:t>
            </a:r>
            <a:r>
              <a:rPr lang="en-US" dirty="0"/>
              <a:t> on parts of the enterprise data warehouse</a:t>
            </a:r>
          </a:p>
          <a:p>
            <a:pPr lvl="2"/>
            <a:r>
              <a:rPr lang="en-US" dirty="0"/>
              <a:t>or </a:t>
            </a:r>
            <a:r>
              <a:rPr lang="en-US" b="1" dirty="0"/>
              <a:t>independent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46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F5116F83-207F-584D-A6DB-C1242A3EB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7CAF73-3F6B-D14C-A684-A1A1E383C15C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BD42ED0-6FCB-5144-A336-5456C12606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F481CFA-43F6-3844-AA16-13DF3A694D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Eller MBA student demographics.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This probably came from a Data Mart.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It combines Independent (generated within the department) and possibly dependent (borrowed from the entire </a:t>
            </a:r>
            <a:r>
              <a:rPr lang="en-US" altLang="en-US" dirty="0" err="1"/>
              <a:t>UArizona</a:t>
            </a:r>
            <a:r>
              <a:rPr lang="en-US" altLang="en-US" dirty="0"/>
              <a:t> enterprise data).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310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query processing</a:t>
            </a:r>
          </a:p>
          <a:p>
            <a:r>
              <a:rPr lang="en-US" dirty="0"/>
              <a:t>Summary views</a:t>
            </a:r>
          </a:p>
          <a:p>
            <a:r>
              <a:rPr lang="en-US" dirty="0"/>
              <a:t>Requires server capacity to handle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5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F5116F83-207F-584D-A6DB-C1242A3EB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7CAF73-3F6B-D14C-A684-A1A1E383C15C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BD42ED0-6FCB-5144-A336-5456C12606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F481CFA-43F6-3844-AA16-13DF3A694D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Institutional Research has an “interactive factbook”, </a:t>
            </a:r>
          </a:p>
          <a:p>
            <a:r>
              <a:rPr lang="en-US" altLang="en-US" dirty="0"/>
              <a:t>An example of a Virtual Warehouse.</a:t>
            </a:r>
          </a:p>
          <a:p>
            <a:r>
              <a:rPr lang="en-US" altLang="en-US" dirty="0"/>
              <a:t>Also a data dashboard.</a:t>
            </a:r>
          </a:p>
          <a:p>
            <a:endParaRPr lang="en-US" altLang="en-US" dirty="0"/>
          </a:p>
          <a:p>
            <a:r>
              <a:rPr lang="en-US" altLang="en-US" dirty="0"/>
              <a:t>Comes from the enterprise warehouse (the entire college’s data).</a:t>
            </a:r>
          </a:p>
        </p:txBody>
      </p:sp>
    </p:spTree>
    <p:extLst>
      <p:ext uri="{BB962C8B-B14F-4D97-AF65-F5344CB8AC3E}">
        <p14:creationId xmlns:p14="http://schemas.microsoft.com/office/powerpoint/2010/main" val="812049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Independent data marts can be developed in parallel with the enterprise.</a:t>
            </a:r>
          </a:p>
          <a:p>
            <a:endParaRPr lang="en-US" dirty="0"/>
          </a:p>
          <a:p>
            <a:r>
              <a:rPr lang="en-US" dirty="0"/>
              <a:t>Bottom-up build:</a:t>
            </a:r>
          </a:p>
          <a:p>
            <a:r>
              <a:rPr lang="en-US" dirty="0"/>
              <a:t>Advantages: quick, cheap, and specific to needs. </a:t>
            </a:r>
          </a:p>
          <a:p>
            <a:r>
              <a:rPr lang="en-US" dirty="0"/>
              <a:t>Disadvantages: difficult to integrate into enterprise.</a:t>
            </a:r>
          </a:p>
          <a:p>
            <a:endParaRPr lang="en-US" dirty="0"/>
          </a:p>
          <a:p>
            <a:r>
              <a:rPr lang="en-US" dirty="0"/>
              <a:t>Top-down build:</a:t>
            </a:r>
          </a:p>
          <a:p>
            <a:r>
              <a:rPr lang="en-US" dirty="0"/>
              <a:t>Advantages: consistent, comprehensive.</a:t>
            </a:r>
          </a:p>
          <a:p>
            <a:r>
              <a:rPr lang="en-US" dirty="0"/>
              <a:t>Disadvantage: resource-intensive, takes a long time, may not meet individual sector needs at the time they need it.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r>
              <a:rPr lang="en-US" dirty="0"/>
              <a:t>Weave them together with an evolving, iterative, incremental model.</a:t>
            </a:r>
          </a:p>
          <a:p>
            <a:endParaRPr lang="en-US" dirty="0"/>
          </a:p>
          <a:p>
            <a:r>
              <a:rPr lang="en-US" dirty="0"/>
              <a:t>Distributed vs multitier data warehouse:</a:t>
            </a:r>
          </a:p>
          <a:p>
            <a:r>
              <a:rPr lang="en-US" dirty="0"/>
              <a:t>Distributed: there’s a Hub connecting all data marts (and their servers)</a:t>
            </a:r>
          </a:p>
          <a:p>
            <a:r>
              <a:rPr lang="en-US" dirty="0"/>
              <a:t>Multi-tier: the enterprise owns the data warehouse, and the needed information gets distributed to the relevant parties.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Data Management tools are nice especially if data managers are not IT  people.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63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Data extraction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get data from multiple, heterogeneous, and external sources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Data cleaning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detect errors in the data and rectify them when possible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Data transformation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convert data from legacy or host format to warehouse format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Load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sort, summarize, consolidate, compute views, check integrity, and build </a:t>
            </a:r>
            <a:r>
              <a:rPr lang="en-US" altLang="en-US" sz="2400" dirty="0" err="1"/>
              <a:t>indicies</a:t>
            </a:r>
            <a:r>
              <a:rPr lang="en-US" altLang="en-US" sz="2400" dirty="0"/>
              <a:t> and partitions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Refresh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propagate the updates from the data sources to the warehouse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08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refreshing: the database only fetches updates once per day, so number of class enrollments may not be visible in all parts of the system immediately.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9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8006A67-6B4B-4D44-8D20-D017564A3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B6ACEC0-F7AB-164B-AA29-8868A503A38E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1282CE4-24D8-D947-9E1E-88359FA5C2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ED47B160-7285-8E44-BDF4-C85D3EB46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Transforms data from JSON to MySQL.  Automatically assigns new id# per row.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Handles blank entries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Exemplifies all of: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 tools and utilities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Extraction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Cleaning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6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8006A67-6B4B-4D44-8D20-D017564A3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B6ACEC0-F7AB-164B-AA29-8868A503A38E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1282CE4-24D8-D947-9E1E-88359FA5C2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ED47B160-7285-8E44-BDF4-C85D3EB46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Transforms data from JSON to MySQL.  Automatically assigns new id# per row.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Handles blank entries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636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Descriptions of metadata in our dataset</a:t>
            </a:r>
          </a:p>
          <a:p>
            <a:endParaRPr lang="en-US" dirty="0"/>
          </a:p>
          <a:p>
            <a:r>
              <a:rPr lang="en-US" dirty="0"/>
              <a:t>Metadata repository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b="1" dirty="0"/>
              <a:t>Meta data</a:t>
            </a:r>
            <a:r>
              <a:rPr lang="en-US" altLang="en-US" sz="2000" dirty="0"/>
              <a:t> is the data defining warehouse objects.  It stores: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Description of the </a:t>
            </a:r>
            <a:r>
              <a:rPr lang="en-US" altLang="en-US" sz="2000" dirty="0">
                <a:solidFill>
                  <a:schemeClr val="folHlink"/>
                </a:solidFill>
              </a:rPr>
              <a:t>structure</a:t>
            </a:r>
            <a:r>
              <a:rPr lang="en-US" altLang="en-US" sz="2000" dirty="0"/>
              <a:t> of the data warehouse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schema, view, dimensions, hierarchies, derived data </a:t>
            </a:r>
            <a:r>
              <a:rPr lang="en-US" altLang="en-US" sz="2000" dirty="0" err="1"/>
              <a:t>defn</a:t>
            </a:r>
            <a:r>
              <a:rPr lang="en-US" altLang="en-US" sz="2000" dirty="0"/>
              <a:t>, data mart locations and contents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Operational</a:t>
            </a:r>
            <a:r>
              <a:rPr lang="en-US" altLang="en-US" sz="2000" dirty="0"/>
              <a:t> meta-data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data lineage (history of migrated data and transformation path), currency of data (active, archived, or purged), monitoring information (warehouse usage statistics, error reports, audit trails)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chemeClr val="folHlink"/>
                </a:solidFill>
              </a:rPr>
              <a:t>algorithms</a:t>
            </a:r>
            <a:r>
              <a:rPr lang="en-US" altLang="en-US" sz="2000" dirty="0"/>
              <a:t> used for summarization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chemeClr val="folHlink"/>
                </a:solidFill>
              </a:rPr>
              <a:t>mapping</a:t>
            </a:r>
            <a:r>
              <a:rPr lang="en-US" altLang="en-US" sz="2000" dirty="0"/>
              <a:t> from operational environment to the data warehouse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Data related to </a:t>
            </a:r>
            <a:r>
              <a:rPr lang="en-US" altLang="en-US" sz="2000" dirty="0">
                <a:solidFill>
                  <a:schemeClr val="folHlink"/>
                </a:solidFill>
              </a:rPr>
              <a:t>system performance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r>
              <a:rPr lang="en-US" altLang="en-US" sz="2000" dirty="0"/>
              <a:t>warehouse schema, view and derived data definitions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Business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business terms and definitions, ownership of data, charging policies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658C9-6EA8-D44A-BC6C-2DE209C3F2E8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22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https://www.datawarehouse4u.info/OLTP-vs-OLAP.html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 operational database undergoes frequent changes on a daily basis on account of the transactions that take place. Suppose a business executive wants to analyze previous feedback on any data such as a product, a supplier, or any consumer data, then the executive will have no data available to analyze because the previous data has been updated due to transactions.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data warehouses provides us generalized and consolidated data in multidimensional view. Along with generalized and consolidated view of data, a data warehouses also provides us Online Analytical Processing (OLAP) tools. These tools help us in interactive and effective analysis of data in a multidimensional space. This analysis results in data generalization and data mining. </a:t>
            </a:r>
            <a:r>
              <a:rPr lang="en-US" dirty="0">
                <a:hlinkClick r:id="rId4"/>
              </a:rPr>
              <a:t>https://www.tutorialspoint.com/</a:t>
            </a:r>
            <a:r>
              <a:rPr lang="en-US" dirty="0" err="1">
                <a:hlinkClick r:id="rId4"/>
              </a:rPr>
              <a:t>dwh</a:t>
            </a:r>
            <a:r>
              <a:rPr lang="en-US" dirty="0">
                <a:hlinkClick r:id="rId4"/>
              </a:rPr>
              <a:t>/dwh_overview.htm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3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000" b="1" dirty="0"/>
              <a:t>Meta data</a:t>
            </a:r>
            <a:r>
              <a:rPr lang="en-US" altLang="en-US" sz="2000" dirty="0"/>
              <a:t> is the data defining warehouse objects.  It stores: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Description of the </a:t>
            </a:r>
            <a:r>
              <a:rPr lang="en-US" altLang="en-US" sz="2000" dirty="0">
                <a:solidFill>
                  <a:schemeClr val="folHlink"/>
                </a:solidFill>
              </a:rPr>
              <a:t>structure</a:t>
            </a:r>
            <a:r>
              <a:rPr lang="en-US" altLang="en-US" sz="2000" dirty="0"/>
              <a:t> of the data warehouse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schema, view, dimensions, hierarchies, derived data </a:t>
            </a:r>
            <a:r>
              <a:rPr lang="en-US" altLang="en-US" sz="2000" dirty="0" err="1"/>
              <a:t>defn</a:t>
            </a:r>
            <a:r>
              <a:rPr lang="en-US" altLang="en-US" sz="2000" dirty="0"/>
              <a:t>, data mart locations and contents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Operational</a:t>
            </a:r>
            <a:r>
              <a:rPr lang="en-US" altLang="en-US" sz="2000" dirty="0"/>
              <a:t> meta-data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data lineage (history of migrated data and transformation path), currency of data (active, archived, or purged), monitoring information (warehouse usage statistics, error reports, audit trails)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chemeClr val="folHlink"/>
                </a:solidFill>
              </a:rPr>
              <a:t>algorithms</a:t>
            </a:r>
            <a:r>
              <a:rPr lang="en-US" altLang="en-US" sz="2000" dirty="0"/>
              <a:t> used for summarization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chemeClr val="folHlink"/>
                </a:solidFill>
              </a:rPr>
              <a:t>mapping</a:t>
            </a:r>
            <a:r>
              <a:rPr lang="en-US" altLang="en-US" sz="2000" dirty="0"/>
              <a:t> from operational environment to the data warehouse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Data related to </a:t>
            </a:r>
            <a:r>
              <a:rPr lang="en-US" altLang="en-US" sz="2000" dirty="0">
                <a:solidFill>
                  <a:schemeClr val="folHlink"/>
                </a:solidFill>
              </a:rPr>
              <a:t>system performance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r>
              <a:rPr lang="en-US" altLang="en-US" sz="2000" dirty="0"/>
              <a:t>warehouse schema, view and derived data definitions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Business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business terms and definitions, ownership of data, charging policies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90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12970A4E-5A92-104F-8B02-7B3ADBC18C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6F19B90-1E95-A342-A676-12060211B87A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B29F9687-2F24-FA4D-B232-7C2BB5EC6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7F887CF4-022C-F14E-8BCA-E88ACE9B1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“Data warehouses are subject-oriented, meaning…” </a:t>
            </a:r>
          </a:p>
          <a:p>
            <a:endParaRPr lang="en-US" dirty="0"/>
          </a:p>
          <a:p>
            <a:pPr eaLnBrk="1" hangingPunct="1">
              <a:lnSpc>
                <a:spcPct val="130000"/>
              </a:lnSpc>
            </a:pPr>
            <a:r>
              <a:rPr lang="en-US" altLang="en-US" sz="1200" dirty="0"/>
              <a:t>Organized around major subjects, such as </a:t>
            </a:r>
            <a:r>
              <a:rPr lang="en-US" altLang="en-US" sz="1200" dirty="0">
                <a:solidFill>
                  <a:schemeClr val="hlink"/>
                </a:solidFill>
              </a:rPr>
              <a:t>customer, product, sales</a:t>
            </a:r>
            <a:endParaRPr lang="en-US" altLang="en-US" sz="12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1200" dirty="0"/>
              <a:t>Focusing on the modeling and analysis of data for decision makers, not on daily operations or transaction processing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1200" dirty="0"/>
              <a:t>Provide </a:t>
            </a:r>
            <a:r>
              <a:rPr lang="en-US" altLang="en-US" sz="1200" dirty="0">
                <a:solidFill>
                  <a:schemeClr val="hlink"/>
                </a:solidFill>
              </a:rPr>
              <a:t>a simple and concise</a:t>
            </a:r>
            <a:r>
              <a:rPr lang="en-US" altLang="en-US" sz="1200" dirty="0"/>
              <a:t> view around particular subject issues by </a:t>
            </a:r>
            <a:r>
              <a:rPr lang="en-US" altLang="en-US" sz="1200" dirty="0">
                <a:solidFill>
                  <a:schemeClr val="hlink"/>
                </a:solidFill>
              </a:rPr>
              <a:t>excluding data that are not useful in the decision support process</a:t>
            </a:r>
            <a:endParaRPr lang="en-US" alt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5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Constructed by integrating multiple, heterogeneous data sources</a:t>
            </a:r>
          </a:p>
          <a:p>
            <a:pPr lvl="1" eaLnBrk="1" hangingPunct="1"/>
            <a:r>
              <a:rPr lang="en-US" altLang="en-US" sz="2400" dirty="0"/>
              <a:t>relational databases, flat files, on-line transaction records</a:t>
            </a:r>
          </a:p>
          <a:p>
            <a:pPr eaLnBrk="1" hangingPunct="1"/>
            <a:r>
              <a:rPr lang="en-US" altLang="en-US" sz="2400" dirty="0"/>
              <a:t>Data cleaning and data integration techniques are applied.</a:t>
            </a:r>
          </a:p>
          <a:p>
            <a:pPr lvl="1" eaLnBrk="1" hangingPunct="1"/>
            <a:r>
              <a:rPr lang="en-US" altLang="en-US" sz="2400" dirty="0"/>
              <a:t>Ensure consistency in naming conventions, encoding structures, attribute measures, etc. among different data sources</a:t>
            </a:r>
          </a:p>
          <a:p>
            <a:pPr lvl="2" eaLnBrk="1" hangingPunct="1"/>
            <a:r>
              <a:rPr lang="en-US" altLang="en-US" sz="2000" dirty="0"/>
              <a:t>E.g., Hotel price: currency, tax, breakfast covered, etc.</a:t>
            </a:r>
          </a:p>
          <a:p>
            <a:pPr lvl="1" eaLnBrk="1" hangingPunct="1"/>
            <a:r>
              <a:rPr lang="en-US" altLang="en-US" sz="2400" dirty="0"/>
              <a:t>When data is moved to the warehouse, it is converted.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8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The time horizon for the data warehouse is significantly longer than that of operational systems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Operational database: current value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Data warehouse data: provide information from a historical perspective (e.g., past 5-10 years)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Every key structure in the data warehouse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Contains an element of time, explicitly or implicitly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But the key of operational data may or may not contain “time element”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sz="2400" dirty="0">
                <a:hlinkClick r:id="rId3"/>
              </a:rPr>
              <a:t>https://towardsdatascience.com/an-end-to-end-project-on-time-series-analysis-and-forecasting-with-python-4835e6bf050b</a:t>
            </a:r>
            <a:endParaRPr lang="en-US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chemeClr val="hlink"/>
                </a:solidFill>
              </a:rPr>
              <a:t>physically separate store</a:t>
            </a:r>
            <a:r>
              <a:rPr lang="en-US" altLang="en-US" sz="2400" dirty="0"/>
              <a:t> of data transformed from the operational environment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Operational </a:t>
            </a:r>
            <a:r>
              <a:rPr lang="en-US" altLang="en-US" sz="2400" dirty="0">
                <a:solidFill>
                  <a:schemeClr val="hlink"/>
                </a:solidFill>
              </a:rPr>
              <a:t>update of data does not occur</a:t>
            </a:r>
            <a:r>
              <a:rPr lang="en-US" altLang="en-US" sz="2400" dirty="0"/>
              <a:t> in the data warehouse environment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Does not require transaction processing, recovery, and concurrency control mechanisms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Requires only two operations in data accessing: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i="1" dirty="0">
                <a:solidFill>
                  <a:schemeClr val="hlink"/>
                </a:solidFill>
              </a:rPr>
              <a:t>initial loading of data</a:t>
            </a:r>
            <a:r>
              <a:rPr lang="en-US" altLang="en-US" dirty="0"/>
              <a:t> and </a:t>
            </a:r>
            <a:r>
              <a:rPr lang="en-US" altLang="en-US" i="1" dirty="0">
                <a:solidFill>
                  <a:schemeClr val="hlink"/>
                </a:solidFill>
              </a:rPr>
              <a:t>access of data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4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High performance for both systems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DBMS— tuned for OLTP: access methods, indexing, concurrency control, recovery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Warehouse—tuned for OLAP: complex OLAP queries, multidimensional view, consolidation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Different functions and different data: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u="sng" dirty="0">
                <a:solidFill>
                  <a:schemeClr val="hlink"/>
                </a:solidFill>
              </a:rPr>
              <a:t>missing data</a:t>
            </a:r>
            <a:r>
              <a:rPr lang="en-US" altLang="en-US" sz="2000" dirty="0"/>
              <a:t>: Decision support requires historical data which operational DBs do not typically maintain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u="sng" dirty="0">
                <a:solidFill>
                  <a:schemeClr val="hlink"/>
                </a:solidFill>
              </a:rPr>
              <a:t>data consolidation</a:t>
            </a:r>
            <a:r>
              <a:rPr lang="en-US" altLang="en-US" sz="2000" dirty="0"/>
              <a:t>:  DS requires consolidation (aggregation, summarization) of data from heterogeneous sources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u="sng" dirty="0">
                <a:solidFill>
                  <a:schemeClr val="hlink"/>
                </a:solidFill>
              </a:rPr>
              <a:t>data quality</a:t>
            </a:r>
            <a:r>
              <a:rPr lang="en-US" altLang="en-US" sz="2000" dirty="0"/>
              <a:t>: different sources typically use inconsistent data representations, codes and formats which have to be reconciled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dirty="0"/>
              <a:t>Note: There are more and more systems which perform OLAP analysis directly on relational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51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en-US" sz="2400" dirty="0">
                <a:solidFill>
                  <a:schemeClr val="hlink"/>
                </a:solidFill>
              </a:rPr>
              <a:t>Enterprise warehouse</a:t>
            </a:r>
            <a:endParaRPr lang="en-US" altLang="en-US" sz="2400" dirty="0"/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en-US" sz="2400" dirty="0"/>
              <a:t>collects all of the information about subjects spanning the entire organization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en-US" sz="2400" dirty="0">
                <a:solidFill>
                  <a:schemeClr val="hlink"/>
                </a:solidFill>
              </a:rPr>
              <a:t>Data Mart</a:t>
            </a:r>
            <a:endParaRPr lang="en-US" altLang="en-US" sz="2400" dirty="0"/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en-US" sz="2400" dirty="0"/>
              <a:t>a subset of corporate-wide data that is of value to a specific groups of users.  Its scope is confined to specific, selected groups, such as marketing data mart</a:t>
            </a:r>
          </a:p>
          <a:p>
            <a:pPr lvl="2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en-US" sz="2000" dirty="0"/>
              <a:t>Independent vs. dependent (directly from warehouse) data mart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en-US" sz="2400" dirty="0">
                <a:solidFill>
                  <a:schemeClr val="hlink"/>
                </a:solidFill>
              </a:rPr>
              <a:t>Virtual warehouse</a:t>
            </a:r>
            <a:endParaRPr lang="en-US" altLang="en-US" sz="2400" dirty="0"/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en-US" sz="2400" dirty="0"/>
              <a:t>A set of views over operational databases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en-US" sz="2400" dirty="0"/>
              <a:t>Only some of the possible summary views may be materialized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9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Enterprise Warehouse</a:t>
            </a:r>
          </a:p>
          <a:p>
            <a:pPr lvl="1"/>
            <a:r>
              <a:rPr lang="en-US" dirty="0"/>
              <a:t>Spans the organization</a:t>
            </a:r>
          </a:p>
          <a:p>
            <a:pPr lvl="1"/>
            <a:r>
              <a:rPr lang="en-US" dirty="0"/>
              <a:t>Cross-functional scope</a:t>
            </a:r>
          </a:p>
          <a:p>
            <a:pPr lvl="1"/>
            <a:r>
              <a:rPr lang="en-US" dirty="0"/>
              <a:t>Huge</a:t>
            </a:r>
          </a:p>
          <a:p>
            <a:pPr lvl="1"/>
            <a:r>
              <a:rPr lang="en-US" dirty="0"/>
              <a:t>Planful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FFB6-964C-4FF9-955F-07FEA35CF9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4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108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5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7533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38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25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6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3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6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9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0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54F3F-60A0-4A15-B170-49AAD684EC3D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A0A2DBB-C0DE-4DAF-982D-215299C8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3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bus206.pressbooks.com/chapter/chapter-4-data-and-databases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creativecommons.org/licenses/by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Data_warehous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books.org/wiki/Business_Intelligence/documentation_frame_data_sourc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Data_warehous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B29E-E410-4640-AE84-D79298762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Warehousing: Basic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D05AC-430D-44A3-A472-CD4D053042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Hannah Andrews and Angela Hughes</a:t>
            </a:r>
          </a:p>
        </p:txBody>
      </p:sp>
    </p:spTree>
    <p:extLst>
      <p:ext uri="{BB962C8B-B14F-4D97-AF65-F5344CB8AC3E}">
        <p14:creationId xmlns:p14="http://schemas.microsoft.com/office/powerpoint/2010/main" val="308820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2407-E0FD-4F8B-8DF9-1B7598E5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630051"/>
            <a:ext cx="12150552" cy="1320800"/>
          </a:xfrm>
        </p:spPr>
        <p:txBody>
          <a:bodyPr>
            <a:normAutofit/>
          </a:bodyPr>
          <a:lstStyle/>
          <a:p>
            <a:r>
              <a:rPr lang="en-US" dirty="0"/>
              <a:t>Enterprise Warehouses are huge and </a:t>
            </a:r>
            <a:br>
              <a:rPr lang="en-US" dirty="0"/>
            </a:br>
            <a:r>
              <a:rPr lang="en-US" dirty="0"/>
              <a:t>meticulously-planned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290-708B-4122-94F9-E0A1D6C9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A340203-31B3-4427-A069-962AD05DC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69" y="1242738"/>
            <a:ext cx="4564166" cy="4247706"/>
          </a:xfrm>
          <a:prstGeom prst="rect">
            <a:avLst/>
          </a:prstGeom>
        </p:spPr>
      </p:pic>
      <p:pic>
        <p:nvPicPr>
          <p:cNvPr id="5" name="Picture 4" descr="A picture containing building, computer, subway, train&#10;&#10;Description automatically generated">
            <a:extLst>
              <a:ext uri="{FF2B5EF4-FFF2-40B4-BE49-F238E27FC236}">
                <a16:creationId xmlns:a16="http://schemas.microsoft.com/office/drawing/2014/main" id="{65402D55-71D8-4DBA-87B3-8C761149D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48" y="2656074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0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2407-E0FD-4F8B-8DF9-1B7598E5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11" y="2268278"/>
            <a:ext cx="4107306" cy="3450536"/>
          </a:xfrm>
        </p:spPr>
        <p:txBody>
          <a:bodyPr>
            <a:normAutofit/>
          </a:bodyPr>
          <a:lstStyle/>
          <a:p>
            <a:r>
              <a:rPr lang="en-US" dirty="0"/>
              <a:t>Data Marts</a:t>
            </a:r>
            <a:br>
              <a:rPr lang="en-US" dirty="0"/>
            </a:br>
            <a:r>
              <a:rPr lang="en-US" dirty="0"/>
              <a:t>form at the departmental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290-708B-4122-94F9-E0A1D6C9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2E2623-641B-40F2-BA9F-453526F463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4922874" y="609599"/>
            <a:ext cx="4489362" cy="48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9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>
            <a:extLst>
              <a:ext uri="{FF2B5EF4-FFF2-40B4-BE49-F238E27FC236}">
                <a16:creationId xmlns:a16="http://schemas.microsoft.com/office/drawing/2014/main" id="{DB4454E1-BF7E-3F49-8068-6A3887B6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CDC6A3-330C-C84E-A1F3-55255C6BD641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8F090ADB-4174-8141-B6B5-C126BAD905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4576" y="381000"/>
            <a:ext cx="7294563" cy="609600"/>
          </a:xfrm>
          <a:noFill/>
        </p:spPr>
        <p:txBody>
          <a:bodyPr vert="horz" lIns="92075" tIns="46038" rIns="92075" bIns="46038" rtlCol="0" anchor="t">
            <a:normAutofit fontScale="90000"/>
          </a:bodyPr>
          <a:lstStyle/>
          <a:p>
            <a:pPr eaLnBrk="1" hangingPunct="1"/>
            <a:r>
              <a:rPr lang="en-US" altLang="en-US" dirty="0"/>
              <a:t>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264D73-027B-4E5C-9B4B-A4B0B81E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8B5A5-1382-41E3-8ADA-55812B87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36" y="1161908"/>
            <a:ext cx="6877403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2407-E0FD-4F8B-8DF9-1B7598E5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77" y="4327522"/>
            <a:ext cx="9644453" cy="1320800"/>
          </a:xfrm>
        </p:spPr>
        <p:txBody>
          <a:bodyPr/>
          <a:lstStyle/>
          <a:p>
            <a:r>
              <a:rPr lang="en-US" dirty="0"/>
              <a:t>A Virtual Warehouse is like a data dashboard</a:t>
            </a:r>
          </a:p>
        </p:txBody>
      </p:sp>
      <p:pic>
        <p:nvPicPr>
          <p:cNvPr id="5" name="Picture 4" descr="A picture containing man&#10;&#10;Description automatically generated">
            <a:extLst>
              <a:ext uri="{FF2B5EF4-FFF2-40B4-BE49-F238E27FC236}">
                <a16:creationId xmlns:a16="http://schemas.microsoft.com/office/drawing/2014/main" id="{37075D99-7E24-44CC-9067-3FD051549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t="14667" r="12303" b="23948"/>
          <a:stretch/>
        </p:blipFill>
        <p:spPr>
          <a:xfrm>
            <a:off x="1565512" y="486245"/>
            <a:ext cx="7113182" cy="357239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63B54-0858-4180-A514-D89A2067C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2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>
            <a:extLst>
              <a:ext uri="{FF2B5EF4-FFF2-40B4-BE49-F238E27FC236}">
                <a16:creationId xmlns:a16="http://schemas.microsoft.com/office/drawing/2014/main" id="{DB4454E1-BF7E-3F49-8068-6A3887B6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CDC6A3-330C-C84E-A1F3-55255C6BD641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8F090ADB-4174-8141-B6B5-C126BAD905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4576" y="381000"/>
            <a:ext cx="7294563" cy="609600"/>
          </a:xfrm>
          <a:noFill/>
        </p:spPr>
        <p:txBody>
          <a:bodyPr vert="horz" lIns="92075" tIns="46038" rIns="92075" bIns="46038" rtlCol="0" anchor="t">
            <a:normAutofit fontScale="90000"/>
          </a:bodyPr>
          <a:lstStyle/>
          <a:p>
            <a:pPr eaLnBrk="1" hangingPunct="1"/>
            <a:r>
              <a:rPr lang="en-US" altLang="en-US"/>
              <a:t>Three Data Warehouse Models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264D73-027B-4E5C-9B4B-A4B0B81E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1180B-FDFC-44C4-8A3B-4DFF7D0E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61" y="962852"/>
            <a:ext cx="7929790" cy="551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2407-E0FD-4F8B-8DF9-1B7598E5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637" y="3320369"/>
            <a:ext cx="4423706" cy="2019300"/>
          </a:xfrm>
        </p:spPr>
        <p:txBody>
          <a:bodyPr/>
          <a:lstStyle/>
          <a:p>
            <a:r>
              <a:rPr lang="en-US" dirty="0"/>
              <a:t>Which data warehouse structure should we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290-708B-4122-94F9-E0A1D6C9E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348" y="900631"/>
            <a:ext cx="8596668" cy="3880773"/>
          </a:xfrm>
        </p:spPr>
        <p:txBody>
          <a:bodyPr/>
          <a:lstStyle/>
          <a:p>
            <a:r>
              <a:rPr lang="en-US" dirty="0"/>
              <a:t>When do we need it?</a:t>
            </a:r>
          </a:p>
          <a:p>
            <a:r>
              <a:rPr lang="en-US" dirty="0"/>
              <a:t>Will this fit with the enterprise?</a:t>
            </a:r>
          </a:p>
          <a:p>
            <a:r>
              <a:rPr lang="en-US" dirty="0"/>
              <a:t>How centralized should it be?</a:t>
            </a:r>
          </a:p>
          <a:p>
            <a:endParaRPr lang="en-US" dirty="0"/>
          </a:p>
        </p:txBody>
      </p:sp>
      <p:pic>
        <p:nvPicPr>
          <p:cNvPr id="5" name="Graphic 4" descr="Questions">
            <a:extLst>
              <a:ext uri="{FF2B5EF4-FFF2-40B4-BE49-F238E27FC236}">
                <a16:creationId xmlns:a16="http://schemas.microsoft.com/office/drawing/2014/main" id="{61D6A820-2E9A-4D34-96CD-11A883A92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9092" y="73064"/>
            <a:ext cx="3355936" cy="335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8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2407-E0FD-4F8B-8DF9-1B7598E5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8" y="816638"/>
            <a:ext cx="9147106" cy="3284337"/>
          </a:xfrm>
        </p:spPr>
        <p:txBody>
          <a:bodyPr/>
          <a:lstStyle/>
          <a:p>
            <a:r>
              <a:rPr lang="en-US" dirty="0"/>
              <a:t>Utilities to populate and refresh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290-708B-4122-94F9-E0A1D6C9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  <a:p>
            <a:r>
              <a:rPr lang="en-US" dirty="0"/>
              <a:t>Cleaning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Loading</a:t>
            </a:r>
          </a:p>
          <a:p>
            <a:r>
              <a:rPr lang="en-US" dirty="0"/>
              <a:t>Refreshing</a:t>
            </a:r>
          </a:p>
        </p:txBody>
      </p:sp>
      <p:pic>
        <p:nvPicPr>
          <p:cNvPr id="5" name="Graphic 4" descr="Refresh">
            <a:extLst>
              <a:ext uri="{FF2B5EF4-FFF2-40B4-BE49-F238E27FC236}">
                <a16:creationId xmlns:a16="http://schemas.microsoft.com/office/drawing/2014/main" id="{ECB5737A-B551-4AEB-8E39-C745C170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4404" y="1956390"/>
            <a:ext cx="3023191" cy="3023191"/>
          </a:xfrm>
          <a:prstGeom prst="rect">
            <a:avLst/>
          </a:prstGeom>
        </p:spPr>
      </p:pic>
      <p:pic>
        <p:nvPicPr>
          <p:cNvPr id="7" name="Graphic 6" descr="Mop and bucket">
            <a:extLst>
              <a:ext uri="{FF2B5EF4-FFF2-40B4-BE49-F238E27FC236}">
                <a16:creationId xmlns:a16="http://schemas.microsoft.com/office/drawing/2014/main" id="{4840E45F-CA20-44B6-BDDF-515476A63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7095" y="2160589"/>
            <a:ext cx="2493742" cy="24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44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BE75-F0EA-48C5-94E0-2B195CD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intervals make a difference.</a:t>
            </a:r>
          </a:p>
        </p:txBody>
      </p:sp>
      <p:pic>
        <p:nvPicPr>
          <p:cNvPr id="5" name="Content Placeholder 4" descr="A group of people in a room&#10;&#10;Description automatically generated">
            <a:extLst>
              <a:ext uri="{FF2B5EF4-FFF2-40B4-BE49-F238E27FC236}">
                <a16:creationId xmlns:a16="http://schemas.microsoft.com/office/drawing/2014/main" id="{D888EDEE-D9A0-4720-9597-FBE712D47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83" y="2240332"/>
            <a:ext cx="5844987" cy="3881437"/>
          </a:xfrm>
        </p:spPr>
      </p:pic>
      <p:pic>
        <p:nvPicPr>
          <p:cNvPr id="7" name="Picture 6" descr="A dining room table&#10;&#10;Description automatically generated">
            <a:extLst>
              <a:ext uri="{FF2B5EF4-FFF2-40B4-BE49-F238E27FC236}">
                <a16:creationId xmlns:a16="http://schemas.microsoft.com/office/drawing/2014/main" id="{6D16DCB9-9A2A-4F68-BA6C-31A27DFA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1237129"/>
            <a:ext cx="5844988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B8EA9006-E19B-414D-A87D-C0A10166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0D8663-26EC-2A46-9099-C60EAD2F4BEC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59BDE01-7664-F341-918B-7AC6EEC5CD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304800"/>
            <a:ext cx="89916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Extraction, Transformation, and Loading (ETL)</a:t>
            </a:r>
            <a:endParaRPr lang="en-US" alt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45FB982-173D-44DE-829E-86F373D94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3801" y="889924"/>
            <a:ext cx="6430479" cy="533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1B9089-B7B7-4363-9DE9-5424CC2B65C9}"/>
              </a:ext>
            </a:extLst>
          </p:cNvPr>
          <p:cNvSpPr txBox="1"/>
          <p:nvPr/>
        </p:nvSpPr>
        <p:spPr>
          <a:xfrm>
            <a:off x="1600200" y="2891377"/>
            <a:ext cx="207645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JSON to MySQL using </a:t>
            </a:r>
            <a:r>
              <a:rPr lang="en-US" dirty="0" err="1"/>
              <a:t>Sequelize</a:t>
            </a:r>
            <a:r>
              <a:rPr lang="en-US" dirty="0"/>
              <a:t>.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AE348877-73C7-4F11-9CB3-4DD3F4AE4509}"/>
              </a:ext>
            </a:extLst>
          </p:cNvPr>
          <p:cNvSpPr>
            <a:spLocks noChangeArrowheads="1"/>
          </p:cNvSpPr>
          <p:nvPr/>
        </p:nvSpPr>
        <p:spPr bwMode="auto">
          <a:xfrm rot="1952832">
            <a:off x="2960233" y="4415969"/>
            <a:ext cx="381000" cy="3810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150118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B8EA9006-E19B-414D-A87D-C0A10166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0D8663-26EC-2A46-9099-C60EAD2F4BEC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59BDE01-7664-F341-918B-7AC6EEC5CD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304800"/>
            <a:ext cx="8991600" cy="685800"/>
          </a:xfrm>
        </p:spPr>
        <p:txBody>
          <a:bodyPr/>
          <a:lstStyle/>
          <a:p>
            <a:pPr eaLnBrk="1" hangingPunct="1"/>
            <a:r>
              <a:rPr lang="en-US" altLang="en-US" sz="3200"/>
              <a:t>Extraction, Transformation, and Loading (ETL)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A5A066-E623-4A52-A191-28509504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51" y="1288143"/>
            <a:ext cx="3686364" cy="4753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025AD8-AF56-4992-9B11-497141C5C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84" y="1288143"/>
            <a:ext cx="3772094" cy="47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8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4D1A7-230F-4F12-A3FC-3882D4BA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 data warehouse is a </a:t>
            </a:r>
            <a:r>
              <a:rPr lang="en-US" alt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subject-oriented</a:t>
            </a:r>
            <a: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US" alt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integrated</a:t>
            </a:r>
            <a: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time-variant</a:t>
            </a:r>
            <a: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and </a:t>
            </a:r>
            <a:r>
              <a:rPr lang="en-US" alt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nonvolatile</a:t>
            </a:r>
            <a: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collection of data in support of management’s decision-making process.”—W. H. </a:t>
            </a:r>
            <a:r>
              <a:rPr lang="en-US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Inmon</a:t>
            </a:r>
            <a:b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234DDA6-8B84-40E2-BF16-CCEF88B78D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651017"/>
              </p:ext>
            </p:extLst>
          </p:nvPr>
        </p:nvGraphicFramePr>
        <p:xfrm>
          <a:off x="6116638" y="609600"/>
          <a:ext cx="5510212" cy="517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D9448-2D1B-4C9F-BADC-D87425E4BD98}"/>
              </a:ext>
            </a:extLst>
          </p:cNvPr>
          <p:cNvSpPr txBox="1"/>
          <p:nvPr/>
        </p:nvSpPr>
        <p:spPr>
          <a:xfrm>
            <a:off x="9795190" y="6870700"/>
            <a:ext cx="239681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8" tooltip="http://bus206.pressbooks.com/chapter/chapter-4-data-and-databas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7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EBD0-C99F-477D-81F0-2687186C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Metadata is Data about Data.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328E9-E3E5-4801-85EA-3160C9CE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4C36C1-5354-2544-A1BF-2FB3E2C42809}" type="datetime4">
              <a:rPr lang="en-US" smtClean="0"/>
              <a:pPr>
                <a:defRPr/>
              </a:pPr>
              <a:t>February 19,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D68D3-7E8C-4299-9189-FD2880C6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134EA-E34F-4A66-AB70-2B81D75D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404-89A5-C84B-8CA0-7804171681AB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99397-8FC3-4D5E-B5DC-1FAA383D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393" y="1447800"/>
            <a:ext cx="6673409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D13CA-7828-4160-926D-1C4760C06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631821"/>
            <a:ext cx="6039160" cy="1809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12EB02-33FF-40CE-B350-BE5E3640868B}"/>
              </a:ext>
            </a:extLst>
          </p:cNvPr>
          <p:cNvSpPr txBox="1"/>
          <p:nvPr/>
        </p:nvSpPr>
        <p:spPr>
          <a:xfrm>
            <a:off x="8534400" y="1787907"/>
            <a:ext cx="152400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From the readme</a:t>
            </a:r>
          </a:p>
          <a:p>
            <a:r>
              <a:rPr lang="en-US" dirty="0"/>
              <a:t>Included with our dataset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DC932378-BE05-448B-AB3C-3042C13F56A6}"/>
              </a:ext>
            </a:extLst>
          </p:cNvPr>
          <p:cNvSpPr>
            <a:spLocks noChangeArrowheads="1"/>
          </p:cNvSpPr>
          <p:nvPr/>
        </p:nvSpPr>
        <p:spPr bwMode="auto">
          <a:xfrm rot="9109285">
            <a:off x="8049030" y="1855287"/>
            <a:ext cx="381000" cy="3810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9FD0B513-03F2-4F9D-9984-139D5428EB4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82781" y="4142576"/>
            <a:ext cx="381000" cy="3810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69147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575D-305B-4139-8483-A0091572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a metadata repository:</a:t>
            </a:r>
            <a:br>
              <a:rPr lang="en-US" dirty="0"/>
            </a:br>
            <a:r>
              <a:rPr lang="en-US" dirty="0"/>
              <a:t>Operational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1E10-C171-4AD3-AC03-455785DA0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data lineage (history of migrated data and </a:t>
            </a:r>
            <a:r>
              <a:rPr lang="en-US" dirty="0" err="1"/>
              <a:t>thesequence</a:t>
            </a:r>
            <a:r>
              <a:rPr lang="en-US" dirty="0"/>
              <a:t> of transformations applied to it), currency of data (active, archived, </a:t>
            </a:r>
            <a:r>
              <a:rPr lang="en-US" dirty="0" err="1"/>
              <a:t>orpurged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6B4F8-DC0F-452E-9BAE-2CB3CF782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1" y="3167002"/>
            <a:ext cx="7553713" cy="23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1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506F-B509-406A-9AD2-B6F3D18D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	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1BF87-F4FC-4664-988B-B38EA942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6466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>
            <a:extLst>
              <a:ext uri="{FF2B5EF4-FFF2-40B4-BE49-F238E27FC236}">
                <a16:creationId xmlns:a16="http://schemas.microsoft.com/office/drawing/2014/main" id="{D6329E23-161D-3640-B0AF-DB337E1B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9D843C-12CC-844E-B9A0-A6F73739E5FF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902ED83B-E161-DA4F-A37D-B5DF5A7CB0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76200"/>
            <a:ext cx="9220200" cy="1066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 sz="3200"/>
              <a:t>Chapter 4: Data Warehousing and On-line Analytical Processing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DCFAAB7-69C5-FC46-A19F-EFF1C38EA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0"/>
            <a:ext cx="8382000" cy="48768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en-US"/>
              <a:t>Data Warehouse: Basic Concepts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/>
              <a:t>Data Warehouse Modeling: Data Cube and OLAP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/>
              <a:t>Data Warehouse Design and Usage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/>
              <a:t>Data Warehouse Implementation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/>
              <a:t>Data Generalization by Attribute-Oriented Induction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/>
              <a:t>Summary</a:t>
            </a:r>
          </a:p>
        </p:txBody>
      </p:sp>
      <p:sp>
        <p:nvSpPr>
          <p:cNvPr id="31749" name="AutoShape 4">
            <a:extLst>
              <a:ext uri="{FF2B5EF4-FFF2-40B4-BE49-F238E27FC236}">
                <a16:creationId xmlns:a16="http://schemas.microsoft.com/office/drawing/2014/main" id="{C95F678C-B026-8349-A45E-83ACFD18DDDF}"/>
              </a:ext>
            </a:extLst>
          </p:cNvPr>
          <p:cNvSpPr>
            <a:spLocks noChangeArrowheads="1"/>
          </p:cNvSpPr>
          <p:nvPr/>
        </p:nvSpPr>
        <p:spPr bwMode="auto">
          <a:xfrm rot="9109285">
            <a:off x="7593420" y="1839433"/>
            <a:ext cx="381000" cy="3810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30BD-D803-4430-8F79-82B5F4D6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analytical processing (OLAP) is used for analytics, while online transaction processing (OLTP) is used for transactions.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557F75-481C-445B-B134-B181E90700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500287"/>
              </p:ext>
            </p:extLst>
          </p:nvPr>
        </p:nvGraphicFramePr>
        <p:xfrm>
          <a:off x="1649723" y="2329732"/>
          <a:ext cx="6635536" cy="413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Document" r:id="rId4" imgW="11172825" imgH="6858000" progId="Word.Document.8">
                  <p:embed/>
                </p:oleObj>
              </mc:Choice>
              <mc:Fallback>
                <p:oleObj name="Document" r:id="rId4" imgW="11172825" imgH="6858000" progId="Word.Document.8">
                  <p:embed/>
                  <p:pic>
                    <p:nvPicPr>
                      <p:cNvPr id="19460" name="Object 3">
                        <a:extLst>
                          <a:ext uri="{FF2B5EF4-FFF2-40B4-BE49-F238E27FC236}">
                            <a16:creationId xmlns:a16="http://schemas.microsoft.com/office/drawing/2014/main" id="{B492C217-9F27-4BEE-9482-F7937E736E1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723" y="2329732"/>
                        <a:ext cx="6635536" cy="4138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947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85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583FE1-DAD6-40BC-A38D-23FE9C8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warehouses are organized around major subjects, such as customer, product, sales, etc.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E623B2-4425-488F-BAC0-D2D86A264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374" y="4263992"/>
            <a:ext cx="3498045" cy="13258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Subject-oriented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93D3C99A-CBEF-4236-8F85-6D1FB576B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8603" y="1999449"/>
            <a:ext cx="4887354" cy="285910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F6C380C-8A52-492D-AB32-5D033D8AE332}"/>
              </a:ext>
            </a:extLst>
          </p:cNvPr>
          <p:cNvSpPr txBox="1"/>
          <p:nvPr/>
        </p:nvSpPr>
        <p:spPr>
          <a:xfrm>
            <a:off x="3249304" y="4658496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Data_warehou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33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642900-75AB-4E26-AA6E-A16237EA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warehouses are constructed by integrating data from multiple heterogenous data sources.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138A27-23DA-418C-80AD-76D07A506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5EBE14ED-8F9F-4AD5-B631-7AF9DDCFC9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990" t="-100" r="-249" b="100"/>
          <a:stretch/>
        </p:blipFill>
        <p:spPr>
          <a:xfrm>
            <a:off x="985968" y="1102300"/>
            <a:ext cx="8288033" cy="3131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82366-D35A-4569-BF39-45D25BA124C6}"/>
              </a:ext>
            </a:extLst>
          </p:cNvPr>
          <p:cNvSpPr txBox="1"/>
          <p:nvPr/>
        </p:nvSpPr>
        <p:spPr>
          <a:xfrm>
            <a:off x="9665347" y="6870700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books.org/wiki/Business_Intelligence/documentation_frame_data_sour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8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81196B-40E3-4922-925A-4F393F47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warehouses store historical data.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49AFE6-98EE-44FF-9C37-3494BC6B8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Time variant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882FA-E77A-4FC4-BF2D-78134AA4E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3" r="7045"/>
          <a:stretch/>
        </p:blipFill>
        <p:spPr>
          <a:xfrm>
            <a:off x="1368523" y="934222"/>
            <a:ext cx="7522923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62C315-1E02-4C5B-8FED-4BFC23A1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When new data is added to the data warehouse, previous data is not erased.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07703-C6B0-475F-95BA-3BDFF7543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Non-volatile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2A552-E6BF-4B37-9BA9-122E791679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263" b="3263"/>
          <a:stretch>
            <a:fillRect/>
          </a:stretch>
        </p:blipFill>
        <p:spPr>
          <a:xfrm>
            <a:off x="1433852" y="934222"/>
            <a:ext cx="7392264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5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4BEC3A-B804-4E8A-9E38-D848BCD7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multi-tiered architecture allows for higher performance and simplicity.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E873E34-2441-4A67-9043-C5738534E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09942" y="934222"/>
            <a:ext cx="5640085" cy="329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4F567-D6DD-4FC9-97D9-BB24FE41EB4C}"/>
              </a:ext>
            </a:extLst>
          </p:cNvPr>
          <p:cNvSpPr txBox="1"/>
          <p:nvPr/>
        </p:nvSpPr>
        <p:spPr>
          <a:xfrm>
            <a:off x="9665347" y="6870700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Data_warehou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A6C11-B62E-4B17-901A-6784CA0C623B}"/>
              </a:ext>
            </a:extLst>
          </p:cNvPr>
          <p:cNvSpPr txBox="1"/>
          <p:nvPr/>
        </p:nvSpPr>
        <p:spPr>
          <a:xfrm>
            <a:off x="7125994" y="6870700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Data_warehou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2407-E0FD-4F8B-8DF9-1B7598E5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58" y="2081675"/>
            <a:ext cx="4423706" cy="2019300"/>
          </a:xfrm>
        </p:spPr>
        <p:txBody>
          <a:bodyPr/>
          <a:lstStyle/>
          <a:p>
            <a:r>
              <a:rPr lang="en-US" dirty="0"/>
              <a:t>3 Kinds of Data Warehouse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290-708B-4122-94F9-E0A1D6C9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Warehouse</a:t>
            </a:r>
          </a:p>
          <a:p>
            <a:r>
              <a:rPr lang="en-US" dirty="0"/>
              <a:t>Data Mart</a:t>
            </a:r>
          </a:p>
          <a:p>
            <a:r>
              <a:rPr lang="en-US" dirty="0"/>
              <a:t>Virtual Warehouse</a:t>
            </a:r>
          </a:p>
        </p:txBody>
      </p:sp>
    </p:spTree>
    <p:extLst>
      <p:ext uri="{BB962C8B-B14F-4D97-AF65-F5344CB8AC3E}">
        <p14:creationId xmlns:p14="http://schemas.microsoft.com/office/powerpoint/2010/main" val="26178579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1791</Words>
  <Application>Microsoft Office PowerPoint</Application>
  <PresentationFormat>Widescreen</PresentationFormat>
  <Paragraphs>241</Paragraphs>
  <Slides>23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Tahoma</vt:lpstr>
      <vt:lpstr>Times New Roman</vt:lpstr>
      <vt:lpstr>Trebuchet MS</vt:lpstr>
      <vt:lpstr>Wingdings 3</vt:lpstr>
      <vt:lpstr>Facet</vt:lpstr>
      <vt:lpstr>Document</vt:lpstr>
      <vt:lpstr>Data Warehousing: Basic Concepts</vt:lpstr>
      <vt:lpstr>“A data warehouse is a subject-oriented, integrated, time-variant, and nonvolatile collection of data in support of management’s decision-making process.”—W. H. Inmon </vt:lpstr>
      <vt:lpstr>Online analytical processing (OLAP) is used for analytics, while online transaction processing (OLTP) is used for transactions. </vt:lpstr>
      <vt:lpstr>Data warehouses are organized around major subjects, such as customer, product, sales, etc.  </vt:lpstr>
      <vt:lpstr>Data warehouses are constructed by integrating data from multiple heterogenous data sources.</vt:lpstr>
      <vt:lpstr>Data warehouses store historical data. </vt:lpstr>
      <vt:lpstr>When new data is added to the data warehouse, previous data is not erased.</vt:lpstr>
      <vt:lpstr>A multi-tiered architecture allows for higher performance and simplicity.</vt:lpstr>
      <vt:lpstr>3 Kinds of Data Warehouse Models</vt:lpstr>
      <vt:lpstr>Enterprise Warehouses are huge and  meticulously-planned</vt:lpstr>
      <vt:lpstr>Data Marts form at the departmental level</vt:lpstr>
      <vt:lpstr>Examples</vt:lpstr>
      <vt:lpstr>A Virtual Warehouse is like a data dashboard</vt:lpstr>
      <vt:lpstr>Three Data Warehouse Models</vt:lpstr>
      <vt:lpstr>Which data warehouse structure should we use?</vt:lpstr>
      <vt:lpstr>Utilities to populate and refresh data:</vt:lpstr>
      <vt:lpstr>Refresh intervals make a difference.</vt:lpstr>
      <vt:lpstr>Extraction, Transformation, and Loading (ETL)</vt:lpstr>
      <vt:lpstr>Extraction, Transformation, and Loading (ETL)</vt:lpstr>
      <vt:lpstr>Metadata is Data about Data.</vt:lpstr>
      <vt:lpstr>Example of a metadata repository: Operational metadata</vt:lpstr>
      <vt:lpstr>Thank you for your attention !</vt:lpstr>
      <vt:lpstr>Chapter 4: Data Warehousing and On-line Analytical 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Warehousing: Basic Concepts</dc:title>
  <dc:creator>Hannah Andrews</dc:creator>
  <cp:lastModifiedBy>Hughes, Angela - (angelahughes)</cp:lastModifiedBy>
  <cp:revision>4</cp:revision>
  <dcterms:created xsi:type="dcterms:W3CDTF">2020-02-19T17:33:36Z</dcterms:created>
  <dcterms:modified xsi:type="dcterms:W3CDTF">2020-02-19T19:43:18Z</dcterms:modified>
</cp:coreProperties>
</file>